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 Parts of an Argument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A-R-E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289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ASSERTION – REASONING - EVIDENCE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Add a second reasoning statement with supporting evidence to your argument.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25181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ASSERTION – REASONING - EVIDENCE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240044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Share your argument with a partner.</a:t>
            </a:r>
          </a:p>
          <a:p>
            <a:r>
              <a:rPr lang="en-US" sz="3200" dirty="0" smtClean="0"/>
              <a:t>Discuss additional evidence you could use to support one or both of your reasoning statements.</a:t>
            </a:r>
          </a:p>
          <a:p>
            <a:r>
              <a:rPr lang="en-US" sz="3200" dirty="0" smtClean="0"/>
              <a:t>Revise your writing to include additional evidence.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7732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Opinion vs.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3200" dirty="0" smtClean="0"/>
              <a:t>There </a:t>
            </a:r>
            <a:r>
              <a:rPr lang="en-US" sz="3200" dirty="0"/>
              <a:t>is a difference between an opinion and an argument. An opinion is an expression of preference; it does not require any support (although it is stronger </a:t>
            </a:r>
            <a:r>
              <a:rPr lang="en-US" sz="3200" i="1" dirty="0"/>
              <a:t>with </a:t>
            </a:r>
            <a:r>
              <a:rPr lang="en-US" sz="3200" dirty="0"/>
              <a:t>support). An opinion is only the first part of an argument. Argument consists of </a:t>
            </a:r>
            <a:r>
              <a:rPr lang="en-US" sz="3200" u="sng" dirty="0"/>
              <a:t>assertions, reasoning, evidence</a:t>
            </a:r>
            <a:r>
              <a:rPr lang="en-US" sz="3200" dirty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153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Parts of an Argument: </a:t>
            </a:r>
            <a:r>
              <a:rPr lang="en-US" i="1" dirty="0" smtClean="0"/>
              <a:t>A-R-E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3000" dirty="0"/>
          </a:p>
          <a:p>
            <a:pPr marL="0" indent="0" algn="ctr">
              <a:buNone/>
            </a:pPr>
            <a:r>
              <a:rPr lang="en-US" sz="3000" b="1" dirty="0" smtClean="0"/>
              <a:t>A- </a:t>
            </a:r>
            <a:r>
              <a:rPr lang="en-US" sz="3000" b="1" dirty="0"/>
              <a:t>Assertion (statement or claim) </a:t>
            </a:r>
            <a:endParaRPr lang="en-US" sz="3000" dirty="0"/>
          </a:p>
          <a:p>
            <a:pPr marL="0" indent="0" algn="ctr">
              <a:buNone/>
            </a:pPr>
            <a:r>
              <a:rPr lang="en-US" sz="3000" b="1" dirty="0"/>
              <a:t>R- Reasoning </a:t>
            </a:r>
            <a:r>
              <a:rPr lang="en-US" sz="3000" b="1" dirty="0" smtClean="0"/>
              <a:t>(explanation</a:t>
            </a:r>
            <a:r>
              <a:rPr lang="en-US" sz="3000" b="1" dirty="0"/>
              <a:t>) </a:t>
            </a:r>
            <a:endParaRPr lang="en-US" sz="3000" dirty="0"/>
          </a:p>
          <a:p>
            <a:pPr marL="0" indent="0" algn="ctr">
              <a:buNone/>
            </a:pPr>
            <a:r>
              <a:rPr lang="en-US" sz="3000" b="1" dirty="0"/>
              <a:t>E- Evidence (support and used to help prove and show</a:t>
            </a:r>
            <a:r>
              <a:rPr lang="en-US" sz="3000" b="1" dirty="0" smtClean="0"/>
              <a:t>)</a:t>
            </a:r>
          </a:p>
          <a:p>
            <a:pPr marL="0" indent="0" algn="ctr">
              <a:buNone/>
            </a:pPr>
            <a:endParaRPr lang="en-US" sz="2800" b="1" dirty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To </a:t>
            </a:r>
            <a:r>
              <a:rPr lang="en-US" sz="2800" dirty="0"/>
              <a:t>be complete, arguments should have three parts: an assertion, reasoning and evidence (easily remembered with the mnemonic ARE). </a:t>
            </a:r>
            <a:r>
              <a:rPr lang="en-US" sz="2800" b="1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871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= ASSERTION – “What Do You Think?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3000" dirty="0" smtClean="0"/>
              <a:t>An </a:t>
            </a:r>
            <a:r>
              <a:rPr lang="en-US" sz="3000" b="1" dirty="0"/>
              <a:t>ASSERTION </a:t>
            </a:r>
            <a:r>
              <a:rPr lang="en-US" sz="3000" dirty="0"/>
              <a:t>is usually a simple statement, such as “Homework is a waste of time,” “Television news is boring,” or “Tomato soup is better than grilled cheese sandwiches.” </a:t>
            </a:r>
            <a:endParaRPr lang="en-US" sz="3000" dirty="0" smtClean="0"/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In format argument, an ASSERTION or CLAIM states a position on an issue or topic.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An </a:t>
            </a:r>
            <a:r>
              <a:rPr lang="en-US" sz="3000" dirty="0"/>
              <a:t>assertion is the </a:t>
            </a:r>
            <a:r>
              <a:rPr lang="en-US" sz="3000" dirty="0" smtClean="0"/>
              <a:t>claim </a:t>
            </a:r>
            <a:r>
              <a:rPr lang="en-US" sz="3000" dirty="0"/>
              <a:t>or the main point of an argument.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7433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ASSERTION/CLAIM – What Do </a:t>
            </a:r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T</a:t>
            </a:r>
            <a:r>
              <a:rPr lang="en-US" dirty="0" smtClean="0"/>
              <a:t>hink?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Write an Assertion/Claim that states a position on an issue or topic of your choice.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19352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R=REASONING – Why Do You Think That?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300" b="1" dirty="0" smtClean="0"/>
              <a:t>REASONING </a:t>
            </a:r>
            <a:r>
              <a:rPr lang="en-US" sz="3300" dirty="0"/>
              <a:t>is the “because” part of an argument, as in the following examples: </a:t>
            </a:r>
          </a:p>
          <a:p>
            <a:pPr lvl="1"/>
            <a:r>
              <a:rPr lang="en-US" sz="3100" dirty="0" smtClean="0"/>
              <a:t>“</a:t>
            </a:r>
            <a:r>
              <a:rPr lang="en-US" sz="3100" dirty="0"/>
              <a:t>Homework is a waste of time </a:t>
            </a:r>
            <a:r>
              <a:rPr lang="en-US" sz="3100" u="sng" dirty="0"/>
              <a:t>because</a:t>
            </a:r>
            <a:r>
              <a:rPr lang="en-US" sz="3100" dirty="0"/>
              <a:t> it takes time away from other activities that are more important.” </a:t>
            </a:r>
          </a:p>
          <a:p>
            <a:pPr lvl="1"/>
            <a:r>
              <a:rPr lang="en-US" sz="3100" dirty="0" smtClean="0"/>
              <a:t>“</a:t>
            </a:r>
            <a:r>
              <a:rPr lang="en-US" sz="3100" dirty="0"/>
              <a:t>Television news is boring </a:t>
            </a:r>
            <a:r>
              <a:rPr lang="en-US" sz="3100" u="sng" dirty="0"/>
              <a:t>because</a:t>
            </a:r>
            <a:r>
              <a:rPr lang="en-US" sz="3100" dirty="0"/>
              <a:t> it doesn’t talk about issues that are relevant to me.” </a:t>
            </a:r>
          </a:p>
          <a:p>
            <a:pPr lvl="1"/>
            <a:r>
              <a:rPr lang="en-US" sz="3100" dirty="0" smtClean="0"/>
              <a:t>“</a:t>
            </a:r>
            <a:r>
              <a:rPr lang="en-US" sz="3100" dirty="0"/>
              <a:t>Tomato soup is better than a grilled cheese sandwich </a:t>
            </a:r>
            <a:r>
              <a:rPr lang="en-US" sz="3100" u="sng" dirty="0"/>
              <a:t>because</a:t>
            </a:r>
            <a:r>
              <a:rPr lang="en-US" sz="3100" dirty="0"/>
              <a:t> it is more nutritious.”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900" dirty="0"/>
              <a:t>Reasoning can be simple or complex, but </a:t>
            </a:r>
            <a:r>
              <a:rPr lang="en-US" sz="2900" dirty="0" smtClean="0"/>
              <a:t>the </a:t>
            </a:r>
            <a:r>
              <a:rPr lang="en-US" sz="2900" dirty="0"/>
              <a:t>most important </a:t>
            </a:r>
            <a:r>
              <a:rPr lang="en-US" sz="2900" dirty="0" smtClean="0"/>
              <a:t>things to remember are </a:t>
            </a:r>
            <a:r>
              <a:rPr lang="en-US" sz="2900" dirty="0"/>
              <a:t>the use of the word “because” as a cue and the need to connect the </a:t>
            </a:r>
            <a:r>
              <a:rPr lang="en-US" sz="2900" dirty="0" smtClean="0"/>
              <a:t>assertion/claim </a:t>
            </a:r>
            <a:r>
              <a:rPr lang="en-US" sz="2900" dirty="0"/>
              <a:t>and the reasoning. 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769687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– Why Do </a:t>
            </a:r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T</a:t>
            </a:r>
            <a:r>
              <a:rPr lang="en-US" dirty="0" smtClean="0"/>
              <a:t>hink </a:t>
            </a:r>
            <a:r>
              <a:rPr lang="en-US" dirty="0"/>
              <a:t>T</a:t>
            </a:r>
            <a:r>
              <a:rPr lang="en-US" dirty="0" smtClean="0"/>
              <a:t>hat?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Add a reasoning statement </a:t>
            </a:r>
            <a:r>
              <a:rPr lang="en-US" sz="3200" dirty="0"/>
              <a:t>that </a:t>
            </a:r>
            <a:r>
              <a:rPr lang="en-US" sz="3200" dirty="0" smtClean="0"/>
              <a:t>supports your assertion.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1998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= EVIDENCE – How Do You Know?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6998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Just </a:t>
            </a:r>
            <a:r>
              <a:rPr lang="en-US" sz="4000" dirty="0"/>
              <a:t>as reasoning supports an assertion, </a:t>
            </a:r>
            <a:r>
              <a:rPr lang="en-US" sz="4000" b="1" dirty="0"/>
              <a:t>EVIDENCE </a:t>
            </a:r>
            <a:r>
              <a:rPr lang="en-US" sz="4000" dirty="0"/>
              <a:t>supports reasoning. There are many different kinds of evidence, ranging from expert testimony or statistics to historical or contemporary examples. </a:t>
            </a: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lvl="1"/>
            <a:r>
              <a:rPr lang="en-US" sz="2500" dirty="0" smtClean="0"/>
              <a:t>“</a:t>
            </a:r>
            <a:r>
              <a:rPr lang="en-US" sz="2500" dirty="0"/>
              <a:t>Homework is a waste of time because it takes time away from other activities that are more important. </a:t>
            </a:r>
            <a:r>
              <a:rPr lang="en-US" sz="2500" u="sng" dirty="0"/>
              <a:t>For example, we end up doing worksheets of math problems instead of getting outside and getting fresh air and exercise.” </a:t>
            </a:r>
            <a:endParaRPr lang="en-US" sz="2500" u="sng" dirty="0" smtClean="0"/>
          </a:p>
          <a:p>
            <a:pPr lvl="1"/>
            <a:endParaRPr lang="en-US" sz="2500" dirty="0"/>
          </a:p>
          <a:p>
            <a:pPr lvl="1"/>
            <a:r>
              <a:rPr lang="en-US" sz="2500" dirty="0" smtClean="0"/>
              <a:t>“</a:t>
            </a:r>
            <a:r>
              <a:rPr lang="en-US" sz="2500" dirty="0"/>
              <a:t>Television news is boring because it doesn’t talk about issues that are relevant to me. </a:t>
            </a:r>
            <a:r>
              <a:rPr lang="en-US" sz="2500" u="sng" dirty="0"/>
              <a:t>For example, I never see stories about the issues that kids deal with every day.</a:t>
            </a:r>
            <a:r>
              <a:rPr lang="en-US" sz="2500" dirty="0"/>
              <a:t>” </a:t>
            </a:r>
          </a:p>
          <a:p>
            <a:endParaRPr lang="en-US" sz="2900" dirty="0"/>
          </a:p>
          <a:p>
            <a:pPr lvl="1"/>
            <a:r>
              <a:rPr lang="en-US" sz="2500" dirty="0" smtClean="0"/>
              <a:t>“</a:t>
            </a:r>
            <a:r>
              <a:rPr lang="en-US" sz="2500" dirty="0"/>
              <a:t>Tomato soup is better than a grilled cheese sandwich because it is more nutritious. </a:t>
            </a:r>
            <a:r>
              <a:rPr lang="en-US" sz="2500" u="sng" dirty="0"/>
              <a:t>For example, tomato soup contains important vitamins such as lycopene, while grilled cheese sandwiches really don’t have that much nutritional value at all</a:t>
            </a:r>
            <a:r>
              <a:rPr lang="en-US" sz="2500" dirty="0"/>
              <a:t>.”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047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– How Do You Know?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Add evidence to supports your reasoning/argument.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32400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32</TotalTime>
  <Words>573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3 Parts of an Argument</vt:lpstr>
      <vt:lpstr>Opinion vs. Argument</vt:lpstr>
      <vt:lpstr>3 Parts of an Argument: A-R-E</vt:lpstr>
      <vt:lpstr>A = ASSERTION – “What Do You Think?</vt:lpstr>
      <vt:lpstr>ASSERTION/CLAIM – What Do You Think?</vt:lpstr>
      <vt:lpstr>R=REASONING – Why Do You Think That?</vt:lpstr>
      <vt:lpstr>REASONING – Why Do You Think That?</vt:lpstr>
      <vt:lpstr>E = EVIDENCE – How Do You Know?</vt:lpstr>
      <vt:lpstr>EVIDENCE – How Do You Know?</vt:lpstr>
      <vt:lpstr>ASSERTION – REASONING - EVIDENCE</vt:lpstr>
      <vt:lpstr>ASSERTION – REASONING - EVIDENCE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Parts of an Argument</dc:title>
  <dc:creator>Coy, Heather</dc:creator>
  <cp:lastModifiedBy>Coy, Heather</cp:lastModifiedBy>
  <cp:revision>5</cp:revision>
  <dcterms:created xsi:type="dcterms:W3CDTF">2017-10-22T23:53:58Z</dcterms:created>
  <dcterms:modified xsi:type="dcterms:W3CDTF">2017-10-23T00:25:59Z</dcterms:modified>
</cp:coreProperties>
</file>