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81" r:id="rId2"/>
    <p:sldId id="277" r:id="rId3"/>
    <p:sldId id="275" r:id="rId4"/>
    <p:sldId id="282" r:id="rId5"/>
    <p:sldId id="283" r:id="rId6"/>
    <p:sldId id="284" r:id="rId7"/>
    <p:sldId id="286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434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8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1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F5E9A-D3A5-49A0-9855-8C8BBF624D3C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30E28-5954-4739-9140-AB7E9F12D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3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4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6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6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02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5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42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6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24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3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7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2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A8D957-E2F9-4912-8852-3799ECB08F98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45117E-1C04-495F-A934-A1E9B845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an Argument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Self-Editing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697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an </a:t>
            </a:r>
            <a:r>
              <a:rPr lang="en-US" dirty="0" smtClean="0"/>
              <a:t>Argument</a:t>
            </a:r>
            <a:br>
              <a:rPr lang="en-US" dirty="0" smtClean="0"/>
            </a:br>
            <a:r>
              <a:rPr lang="en-US" dirty="0" smtClean="0"/>
              <a:t>Self-Editing -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3" y="2362200"/>
            <a:ext cx="7924800" cy="353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Read the last sentence of the second paragraph.</a:t>
            </a:r>
          </a:p>
          <a:p>
            <a:r>
              <a:rPr lang="en-US" dirty="0" smtClean="0"/>
              <a:t>Does it provide a summarizing statement of your </a:t>
            </a:r>
            <a:r>
              <a:rPr lang="en-US" b="1" dirty="0" smtClean="0"/>
              <a:t>assertion</a:t>
            </a:r>
            <a:r>
              <a:rPr lang="en-US" dirty="0" smtClean="0"/>
              <a:t> and </a:t>
            </a:r>
            <a:r>
              <a:rPr lang="en-US" b="1" dirty="0" smtClean="0"/>
              <a:t>reasons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 smtClean="0"/>
              <a:t>Proofreading</a:t>
            </a:r>
          </a:p>
          <a:p>
            <a:pPr lvl="1"/>
            <a:r>
              <a:rPr lang="en-US" dirty="0" smtClean="0"/>
              <a:t>Check capitalization, punctuation, grammar, spelling, and complete sentences.</a:t>
            </a:r>
          </a:p>
          <a:p>
            <a:r>
              <a:rPr lang="en-US" b="1" dirty="0" smtClean="0"/>
              <a:t>Revision – revise the draft of your argument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1874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an Argument</a:t>
            </a:r>
            <a:br>
              <a:rPr lang="en-US" dirty="0" smtClean="0"/>
            </a:br>
            <a:r>
              <a:rPr lang="en-US" sz="3600" dirty="0" smtClean="0"/>
              <a:t>Peer Review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659473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After revising your argument, swap drafts with a partner. Read your partner’s argument and provide feedback and suggestions.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398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an Argument</a:t>
            </a:r>
            <a:br>
              <a:rPr lang="en-US" dirty="0" smtClean="0"/>
            </a:br>
            <a:r>
              <a:rPr lang="en-US" sz="3600" dirty="0" smtClean="0"/>
              <a:t>Revision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659473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Revise your argument, keeping your partner’s comments in mind.</a:t>
            </a:r>
          </a:p>
          <a:p>
            <a:r>
              <a:rPr lang="en-US" sz="4500" dirty="0" smtClean="0"/>
              <a:t>Submit to the </a:t>
            </a:r>
            <a:r>
              <a:rPr lang="en-US" sz="4500" i="1" dirty="0" smtClean="0"/>
              <a:t>Haiku </a:t>
            </a:r>
            <a:r>
              <a:rPr lang="en-US" sz="4500" dirty="0" err="1" smtClean="0"/>
              <a:t>dropbox</a:t>
            </a:r>
            <a:r>
              <a:rPr lang="en-US" sz="4500" dirty="0" smtClean="0"/>
              <a:t> labeled REVISION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1027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an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89200"/>
            <a:ext cx="7924800" cy="353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</a:t>
            </a:r>
            <a:r>
              <a:rPr lang="en-US" sz="2800" u="sng" dirty="0" smtClean="0"/>
              <a:t>synthesis argument </a:t>
            </a:r>
            <a:r>
              <a:rPr lang="en-US" sz="2800" dirty="0" smtClean="0"/>
              <a:t>brings together </a:t>
            </a:r>
            <a:r>
              <a:rPr lang="en-US" sz="2800" i="1" dirty="0" smtClean="0"/>
              <a:t>evidence</a:t>
            </a:r>
            <a:r>
              <a:rPr lang="en-US" sz="2800" dirty="0" smtClean="0"/>
              <a:t> from more than one source to develop your </a:t>
            </a:r>
            <a:r>
              <a:rPr lang="en-US" sz="2800" i="1" dirty="0" smtClean="0"/>
              <a:t>reasoning</a:t>
            </a:r>
            <a:r>
              <a:rPr lang="en-US" sz="2800" dirty="0" smtClean="0"/>
              <a:t> and support your </a:t>
            </a:r>
            <a:r>
              <a:rPr lang="en-US" sz="2800" i="1" dirty="0" smtClean="0"/>
              <a:t>assertion</a:t>
            </a:r>
            <a:r>
              <a:rPr lang="en-US" sz="2800" dirty="0" smtClean="0"/>
              <a:t>/claim.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513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an </a:t>
            </a:r>
            <a:r>
              <a:rPr lang="en-US" dirty="0" smtClean="0"/>
              <a:t>Argument</a:t>
            </a:r>
            <a:br>
              <a:rPr lang="en-US" dirty="0" smtClean="0"/>
            </a:br>
            <a:r>
              <a:rPr lang="en-US" dirty="0" smtClean="0"/>
              <a:t>Self-Editing - Assertion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3" y="2362200"/>
            <a:ext cx="7924800" cy="353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Read the first sentence of your argument.</a:t>
            </a:r>
          </a:p>
          <a:p>
            <a:r>
              <a:rPr lang="en-US" sz="2800" dirty="0" smtClean="0"/>
              <a:t>Does it provide a clear answer this question?    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Should </a:t>
            </a:r>
            <a:r>
              <a:rPr lang="en-US" b="1" dirty="0" smtClean="0"/>
              <a:t>students be paid for grades/test scores</a:t>
            </a:r>
            <a:r>
              <a:rPr lang="en-US" b="1" dirty="0" smtClean="0"/>
              <a:t>?</a:t>
            </a:r>
          </a:p>
          <a:p>
            <a:r>
              <a:rPr lang="en-US" sz="2800" dirty="0" smtClean="0"/>
              <a:t>Does it make an assertion? / Answer “What do I think?</a:t>
            </a:r>
          </a:p>
          <a:p>
            <a:r>
              <a:rPr lang="en-US" sz="2800" dirty="0" smtClean="0"/>
              <a:t>Does it include a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person pronoun (I)?</a:t>
            </a:r>
          </a:p>
          <a:p>
            <a:pPr lvl="1"/>
            <a:r>
              <a:rPr lang="en-US" sz="2400" dirty="0" smtClean="0"/>
              <a:t>If so, revise the sentence to eliminate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person pronoun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3359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an </a:t>
            </a:r>
            <a:r>
              <a:rPr lang="en-US" dirty="0" smtClean="0"/>
              <a:t>Argument</a:t>
            </a:r>
            <a:br>
              <a:rPr lang="en-US" dirty="0" smtClean="0"/>
            </a:br>
            <a:r>
              <a:rPr lang="en-US" dirty="0" smtClean="0"/>
              <a:t>Self-Editing -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3" y="2362200"/>
            <a:ext cx="7924800" cy="353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Read the second sentence of your argument.</a:t>
            </a:r>
          </a:p>
          <a:p>
            <a:r>
              <a:rPr lang="en-US" sz="2800" dirty="0" smtClean="0"/>
              <a:t>Does it state a reason in support of your assertion/claim?    </a:t>
            </a:r>
            <a:endParaRPr lang="en-US" b="1" dirty="0" smtClean="0"/>
          </a:p>
          <a:p>
            <a:r>
              <a:rPr lang="en-US" sz="2800" dirty="0" smtClean="0"/>
              <a:t>Does it answer the question “Why do I think that”?</a:t>
            </a:r>
          </a:p>
          <a:p>
            <a:r>
              <a:rPr lang="en-US" sz="2800" dirty="0" smtClean="0"/>
              <a:t>Is the sentence written in your own words instead of taken from one of the two articles?</a:t>
            </a:r>
          </a:p>
          <a:p>
            <a:pPr lvl="1"/>
            <a:r>
              <a:rPr lang="en-US" sz="2400" dirty="0" smtClean="0"/>
              <a:t>If not, revise to state the reason in your own words.</a:t>
            </a:r>
          </a:p>
        </p:txBody>
      </p:sp>
    </p:spTree>
    <p:extLst>
      <p:ext uri="{BB962C8B-B14F-4D97-AF65-F5344CB8AC3E}">
        <p14:creationId xmlns:p14="http://schemas.microsoft.com/office/powerpoint/2010/main" val="28114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an </a:t>
            </a:r>
            <a:r>
              <a:rPr lang="en-US" dirty="0" smtClean="0"/>
              <a:t>Argument</a:t>
            </a:r>
            <a:br>
              <a:rPr lang="en-US" dirty="0" smtClean="0"/>
            </a:br>
            <a:r>
              <a:rPr lang="en-US" dirty="0" smtClean="0"/>
              <a:t>Self-Editing 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3" y="2362200"/>
            <a:ext cx="7924800" cy="353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Read the remaining sentences of your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paragraph.</a:t>
            </a:r>
          </a:p>
          <a:p>
            <a:r>
              <a:rPr lang="en-US" sz="2800" dirty="0" smtClean="0"/>
              <a:t>Do the remaining sentences provide evidence in support of the reason?    </a:t>
            </a:r>
            <a:endParaRPr lang="en-US" b="1" dirty="0" smtClean="0"/>
          </a:p>
          <a:p>
            <a:r>
              <a:rPr lang="en-US" sz="2800" dirty="0" smtClean="0"/>
              <a:t>Do they answer the question “How do I know?”</a:t>
            </a:r>
            <a:endParaRPr lang="en-US" dirty="0"/>
          </a:p>
          <a:p>
            <a:r>
              <a:rPr lang="en-US" sz="2800" dirty="0" smtClean="0"/>
              <a:t>Is the evidence drawn from at least one of the texts discussed?</a:t>
            </a:r>
          </a:p>
          <a:p>
            <a:r>
              <a:rPr lang="en-US" sz="2800" dirty="0" smtClean="0"/>
              <a:t>Is the evidence drawn from your own experience?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0551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an </a:t>
            </a:r>
            <a:r>
              <a:rPr lang="en-US" dirty="0" smtClean="0"/>
              <a:t>Argument</a:t>
            </a:r>
            <a:br>
              <a:rPr lang="en-US" dirty="0" smtClean="0"/>
            </a:br>
            <a:r>
              <a:rPr lang="en-US" dirty="0" smtClean="0"/>
              <a:t>Self-Editing 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3" y="2362200"/>
            <a:ext cx="7924800" cy="3530600"/>
          </a:xfrm>
        </p:spPr>
        <p:txBody>
          <a:bodyPr>
            <a:noAutofit/>
          </a:bodyPr>
          <a:lstStyle/>
          <a:p>
            <a:r>
              <a:rPr lang="en-US" dirty="0" smtClean="0"/>
              <a:t>When including ideas from the articles, do you use </a:t>
            </a:r>
            <a:r>
              <a:rPr lang="en-US" dirty="0"/>
              <a:t>attributive phrases to integrate the textual evidence into your </a:t>
            </a:r>
            <a:r>
              <a:rPr lang="en-US" dirty="0" smtClean="0"/>
              <a:t>argument?</a:t>
            </a:r>
          </a:p>
          <a:p>
            <a:pPr lvl="1"/>
            <a:r>
              <a:rPr lang="en-US" dirty="0" smtClean="0"/>
              <a:t>Identify the text the first time you include evidence from the source:</a:t>
            </a:r>
          </a:p>
          <a:p>
            <a:pPr lvl="2"/>
            <a:r>
              <a:rPr lang="en-US" dirty="0" smtClean="0"/>
              <a:t>In the article “What </a:t>
            </a:r>
            <a:r>
              <a:rPr lang="en-US" dirty="0"/>
              <a:t>Gets Students Motivated to Work Harder? Not </a:t>
            </a:r>
            <a:r>
              <a:rPr lang="en-US" dirty="0" smtClean="0"/>
              <a:t>Money,” Matthew Springer claims . . .</a:t>
            </a:r>
            <a:endParaRPr lang="en-US" dirty="0"/>
          </a:p>
          <a:p>
            <a:pPr lvl="1"/>
            <a:r>
              <a:rPr lang="en-US" dirty="0" smtClean="0"/>
              <a:t>In subsequent references use the author’s last name only.	</a:t>
            </a:r>
          </a:p>
          <a:p>
            <a:pPr lvl="2"/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dirty="0" err="1"/>
              <a:t>Kamenetz</a:t>
            </a:r>
            <a:r>
              <a:rPr lang="en-US" dirty="0"/>
              <a:t> states . . . / Springer claims . . </a:t>
            </a:r>
          </a:p>
          <a:p>
            <a:r>
              <a:rPr lang="en-US" dirty="0"/>
              <a:t>Put quotations marks around words or phrases that come directly from a text</a:t>
            </a:r>
            <a:r>
              <a:rPr lang="en-US" dirty="0" smtClean="0"/>
              <a:t>. / No quotation marks are needed if you  have paraphrased or summarized the ideas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9946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an </a:t>
            </a:r>
            <a:r>
              <a:rPr lang="en-US" dirty="0" smtClean="0"/>
              <a:t>Argument</a:t>
            </a:r>
            <a:br>
              <a:rPr lang="en-US" dirty="0" smtClean="0"/>
            </a:br>
            <a:r>
              <a:rPr lang="en-US" dirty="0" smtClean="0"/>
              <a:t>Self-Editing -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3" y="2362200"/>
            <a:ext cx="7924800" cy="353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Read the first sentence of your second paragraph.</a:t>
            </a:r>
          </a:p>
          <a:p>
            <a:r>
              <a:rPr lang="en-US" sz="2800" dirty="0" smtClean="0"/>
              <a:t>Does it state a different reason in support of your assertion/claim?    </a:t>
            </a:r>
            <a:endParaRPr lang="en-US" b="1" dirty="0" smtClean="0"/>
          </a:p>
          <a:p>
            <a:r>
              <a:rPr lang="en-US" sz="2800" dirty="0" smtClean="0"/>
              <a:t>Does it answer the question “Why do I think that”?</a:t>
            </a:r>
          </a:p>
          <a:p>
            <a:r>
              <a:rPr lang="en-US" sz="2800" dirty="0" smtClean="0"/>
              <a:t>Is the sentence written in your own words instead of taken from one of the two articles?</a:t>
            </a:r>
          </a:p>
          <a:p>
            <a:pPr lvl="1"/>
            <a:r>
              <a:rPr lang="en-US" sz="2400" dirty="0" smtClean="0"/>
              <a:t>If not, revise to state the reason in your own words.</a:t>
            </a:r>
          </a:p>
        </p:txBody>
      </p:sp>
    </p:spTree>
    <p:extLst>
      <p:ext uri="{BB962C8B-B14F-4D97-AF65-F5344CB8AC3E}">
        <p14:creationId xmlns:p14="http://schemas.microsoft.com/office/powerpoint/2010/main" val="339077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an </a:t>
            </a:r>
            <a:r>
              <a:rPr lang="en-US" dirty="0" smtClean="0"/>
              <a:t>Argument</a:t>
            </a:r>
            <a:br>
              <a:rPr lang="en-US" dirty="0" smtClean="0"/>
            </a:br>
            <a:r>
              <a:rPr lang="en-US" dirty="0" smtClean="0"/>
              <a:t>Self-Editing 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3" y="2362200"/>
            <a:ext cx="7924800" cy="353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Read the remaining sentences of your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paragraph.</a:t>
            </a:r>
          </a:p>
          <a:p>
            <a:r>
              <a:rPr lang="en-US" sz="2800" dirty="0" smtClean="0"/>
              <a:t>Do the remaining sentences provide evidence in support of the stated reason?    </a:t>
            </a:r>
            <a:endParaRPr lang="en-US" b="1" dirty="0" smtClean="0"/>
          </a:p>
          <a:p>
            <a:r>
              <a:rPr lang="en-US" sz="2800" dirty="0" smtClean="0"/>
              <a:t>Do they answer the question “How do I know?”</a:t>
            </a:r>
            <a:endParaRPr lang="en-US" dirty="0"/>
          </a:p>
          <a:p>
            <a:r>
              <a:rPr lang="en-US" sz="2800" dirty="0" smtClean="0"/>
              <a:t>Is the evidence drawn from at least one of the texts discussed?</a:t>
            </a:r>
          </a:p>
          <a:p>
            <a:r>
              <a:rPr lang="en-US" sz="2800" dirty="0" smtClean="0"/>
              <a:t>Is the evidence drawn from your own experience?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9844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an </a:t>
            </a:r>
            <a:r>
              <a:rPr lang="en-US" dirty="0" smtClean="0"/>
              <a:t>Argument</a:t>
            </a:r>
            <a:br>
              <a:rPr lang="en-US" dirty="0" smtClean="0"/>
            </a:br>
            <a:r>
              <a:rPr lang="en-US" dirty="0" smtClean="0"/>
              <a:t>Self-Editing -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3" y="2362200"/>
            <a:ext cx="7924800" cy="3530600"/>
          </a:xfrm>
        </p:spPr>
        <p:txBody>
          <a:bodyPr>
            <a:noAutofit/>
          </a:bodyPr>
          <a:lstStyle/>
          <a:p>
            <a:r>
              <a:rPr lang="en-US" dirty="0" smtClean="0"/>
              <a:t>When including ideas from the articles, do you use </a:t>
            </a:r>
            <a:r>
              <a:rPr lang="en-US" dirty="0"/>
              <a:t>attributive phrases to integrate the textual evidence into your </a:t>
            </a:r>
            <a:r>
              <a:rPr lang="en-US" dirty="0" smtClean="0"/>
              <a:t>argument?</a:t>
            </a:r>
          </a:p>
          <a:p>
            <a:pPr lvl="1"/>
            <a:r>
              <a:rPr lang="en-US" dirty="0" smtClean="0"/>
              <a:t>Identify the text the first time you include evidence from the source:</a:t>
            </a:r>
          </a:p>
          <a:p>
            <a:pPr lvl="2"/>
            <a:r>
              <a:rPr lang="en-US" dirty="0" smtClean="0"/>
              <a:t>In the article “”Paying Students May Raise Test Scores,” Anya </a:t>
            </a:r>
            <a:r>
              <a:rPr lang="en-US" dirty="0" err="1" smtClean="0"/>
              <a:t>Kamenetz</a:t>
            </a:r>
            <a:r>
              <a:rPr lang="en-US" dirty="0" smtClean="0"/>
              <a:t> claims . . .</a:t>
            </a:r>
            <a:endParaRPr lang="en-US" dirty="0"/>
          </a:p>
          <a:p>
            <a:pPr lvl="1"/>
            <a:r>
              <a:rPr lang="en-US" dirty="0" smtClean="0"/>
              <a:t>In subsequent references use the author’s last name only.	</a:t>
            </a:r>
          </a:p>
          <a:p>
            <a:pPr lvl="2"/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dirty="0" err="1"/>
              <a:t>Kamenetz</a:t>
            </a:r>
            <a:r>
              <a:rPr lang="en-US" dirty="0"/>
              <a:t> states . . . / Springer claims . . </a:t>
            </a:r>
          </a:p>
          <a:p>
            <a:r>
              <a:rPr lang="en-US" dirty="0"/>
              <a:t>Put quotations marks around words or phrases that come directly from a text</a:t>
            </a:r>
            <a:r>
              <a:rPr lang="en-US" dirty="0" smtClean="0"/>
              <a:t>. / No quotation marks are needed if you  have paraphrased or summarized the ideas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37446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383</TotalTime>
  <Words>517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Writing an Argument</vt:lpstr>
      <vt:lpstr>Writing an Argument</vt:lpstr>
      <vt:lpstr>Writing an Argument Self-Editing - Assertion</vt:lpstr>
      <vt:lpstr>Writing an Argument Self-Editing - Reasoning</vt:lpstr>
      <vt:lpstr>Writing an Argument Self-Editing - Evidence</vt:lpstr>
      <vt:lpstr>Writing an Argument Self-Editing - Evidence</vt:lpstr>
      <vt:lpstr>Writing an Argument Self-Editing - Reasoning</vt:lpstr>
      <vt:lpstr>Writing an Argument Self-Editing - Evidence</vt:lpstr>
      <vt:lpstr>Writing an Argument Self-Editing - Evidence</vt:lpstr>
      <vt:lpstr>Writing an Argument Self-Editing - Conclusion</vt:lpstr>
      <vt:lpstr>Writing an Argument Peer Review</vt:lpstr>
      <vt:lpstr>Writing an Argument Revision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Thursday, 10/26</dc:title>
  <dc:creator>Coy, Heather</dc:creator>
  <cp:lastModifiedBy>Coy, Heather</cp:lastModifiedBy>
  <cp:revision>37</cp:revision>
  <dcterms:created xsi:type="dcterms:W3CDTF">2017-10-24T18:26:53Z</dcterms:created>
  <dcterms:modified xsi:type="dcterms:W3CDTF">2017-11-06T01:41:42Z</dcterms:modified>
</cp:coreProperties>
</file>