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0" r:id="rId1"/>
  </p:sldMasterIdLst>
  <p:sldIdLst>
    <p:sldId id="257" r:id="rId2"/>
    <p:sldId id="259" r:id="rId3"/>
    <p:sldId id="258" r:id="rId4"/>
    <p:sldId id="260"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7" d="100"/>
          <a:sy n="77" d="100"/>
        </p:scale>
        <p:origin x="-102" y="-78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Subtitl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Title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n-US" smtClean="0"/>
              <a:t>Click to edit Master title style</a:t>
            </a:r>
            <a:endParaRPr kumimoji="0" lang="en-US"/>
          </a:p>
        </p:txBody>
      </p:sp>
      <p:cxnSp>
        <p:nvCxnSpPr>
          <p:cNvPr id="8" name="Straight Connector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Date Placeholder 14"/>
          <p:cNvSpPr>
            <a:spLocks noGrp="1"/>
          </p:cNvSpPr>
          <p:nvPr>
            <p:ph type="dt" sz="half" idx="10"/>
          </p:nvPr>
        </p:nvSpPr>
        <p:spPr/>
        <p:txBody>
          <a:bodyPr/>
          <a:lstStyle/>
          <a:p>
            <a:fld id="{1788A07E-E293-4D48-854F-47C922A2F92F}" type="datetimeFigureOut">
              <a:rPr lang="en-US" smtClean="0"/>
              <a:t>10/24/2017</a:t>
            </a:fld>
            <a:endParaRPr lang="en-US"/>
          </a:p>
        </p:txBody>
      </p:sp>
      <p:sp>
        <p:nvSpPr>
          <p:cNvPr id="16" name="Slide Number Placeholder 15"/>
          <p:cNvSpPr>
            <a:spLocks noGrp="1"/>
          </p:cNvSpPr>
          <p:nvPr>
            <p:ph type="sldNum" sz="quarter" idx="11"/>
          </p:nvPr>
        </p:nvSpPr>
        <p:spPr/>
        <p:txBody>
          <a:bodyPr/>
          <a:lstStyle/>
          <a:p>
            <a:fld id="{D75D6480-2005-4599-AA2E-E5393253D737}" type="slidenum">
              <a:rPr lang="en-US" smtClean="0"/>
              <a:t>‹#›</a:t>
            </a:fld>
            <a:endParaRPr lang="en-US"/>
          </a:p>
        </p:txBody>
      </p:sp>
      <p:sp>
        <p:nvSpPr>
          <p:cNvPr id="17" name="Footer Placeholder 16"/>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788A07E-E293-4D48-854F-47C922A2F92F}" type="datetimeFigureOut">
              <a:rPr lang="en-US" smtClean="0"/>
              <a:t>10/24/2017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5D6480-2005-4599-AA2E-E5393253D737}"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788A07E-E293-4D48-854F-47C922A2F92F}" type="datetimeFigureOut">
              <a:rPr lang="en-US" smtClean="0"/>
              <a:t>10/24/2017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5D6480-2005-4599-AA2E-E5393253D737}"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4" name="Date Placeholder 13"/>
          <p:cNvSpPr>
            <a:spLocks noGrp="1"/>
          </p:cNvSpPr>
          <p:nvPr>
            <p:ph type="dt" sz="half" idx="14"/>
          </p:nvPr>
        </p:nvSpPr>
        <p:spPr/>
        <p:txBody>
          <a:bodyPr/>
          <a:lstStyle/>
          <a:p>
            <a:fld id="{1788A07E-E293-4D48-854F-47C922A2F92F}" type="datetimeFigureOut">
              <a:rPr lang="en-US" smtClean="0"/>
              <a:t>10/24/2017</a:t>
            </a:fld>
            <a:endParaRPr lang="en-US"/>
          </a:p>
        </p:txBody>
      </p:sp>
      <p:sp>
        <p:nvSpPr>
          <p:cNvPr id="15" name="Slide Number Placeholder 14"/>
          <p:cNvSpPr>
            <a:spLocks noGrp="1"/>
          </p:cNvSpPr>
          <p:nvPr>
            <p:ph type="sldNum" sz="quarter" idx="15"/>
          </p:nvPr>
        </p:nvSpPr>
        <p:spPr/>
        <p:txBody>
          <a:bodyPr/>
          <a:lstStyle>
            <a:lvl1pPr algn="ctr">
              <a:defRPr/>
            </a:lvl1pPr>
          </a:lstStyle>
          <a:p>
            <a:fld id="{D75D6480-2005-4599-AA2E-E5393253D737}" type="slidenum">
              <a:rPr lang="en-US" smtClean="0"/>
              <a:t>‹#›</a:t>
            </a:fld>
            <a:endParaRPr lang="en-US"/>
          </a:p>
        </p:txBody>
      </p:sp>
      <p:sp>
        <p:nvSpPr>
          <p:cNvPr id="16" name="Footer Placeholder 15"/>
          <p:cNvSpPr>
            <a:spLocks noGrp="1"/>
          </p:cNvSpPr>
          <p:nvPr>
            <p:ph type="ftr" sz="quarter" idx="16"/>
          </p:nvPr>
        </p:nvSpPr>
        <p:spPr/>
        <p:txBody>
          <a:bodyPr/>
          <a:lstStyle/>
          <a:p>
            <a:endParaRPr lang="en-US"/>
          </a:p>
        </p:txBody>
      </p:sp>
      <p:sp>
        <p:nvSpPr>
          <p:cNvPr id="17" name="Title 16"/>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1788A07E-E293-4D48-854F-47C922A2F92F}" type="datetimeFigureOut">
              <a:rPr lang="en-US" smtClean="0"/>
              <a:t>10/24/2017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5D6480-2005-4599-AA2E-E5393253D737}" type="slidenum">
              <a:rPr lang="en-US" smtClean="0"/>
              <a:t>‹#›</a:t>
            </a:fld>
            <a:endParaRPr lang="en-US"/>
          </a:p>
        </p:txBody>
      </p:sp>
      <p:sp>
        <p:nvSpPr>
          <p:cNvPr id="2" name="Titl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cxnSp>
        <p:nvCxnSpPr>
          <p:cNvPr id="7" name="Straight Connector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1788A07E-E293-4D48-854F-47C922A2F92F}" type="datetimeFigureOut">
              <a:rPr lang="en-US" smtClean="0"/>
              <a:t>10/24/2017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5D6480-2005-4599-AA2E-E5393253D737}" type="slidenum">
              <a:rPr lang="en-US" smtClean="0"/>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11" name="Content Placeholder 10"/>
          <p:cNvSpPr>
            <a:spLocks noGrp="1"/>
          </p:cNvSpPr>
          <p:nvPr>
            <p:ph sz="half" idx="1"/>
          </p:nvPr>
        </p:nvSpPr>
        <p:spPr>
          <a:xfrm>
            <a:off x="457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D75D6480-2005-4599-AA2E-E5393253D737}" type="slidenum">
              <a:rPr lang="en-US" smtClean="0"/>
              <a:t>‹#›</a:t>
            </a:fld>
            <a:endParaRPr lang="en-US"/>
          </a:p>
        </p:txBody>
      </p:sp>
      <p:sp>
        <p:nvSpPr>
          <p:cNvPr id="8" name="Footer Placeholder 7"/>
          <p:cNvSpPr>
            <a:spLocks noGrp="1"/>
          </p:cNvSpPr>
          <p:nvPr>
            <p:ph type="ftr" sz="quarter" idx="11"/>
          </p:nvPr>
        </p:nvSpPr>
        <p:spPr/>
        <p:txBody>
          <a:bodyPr/>
          <a:lstStyle/>
          <a:p>
            <a:endParaRPr lang="en-US"/>
          </a:p>
        </p:txBody>
      </p:sp>
      <p:sp>
        <p:nvSpPr>
          <p:cNvPr id="7" name="Date Placeholder 6"/>
          <p:cNvSpPr>
            <a:spLocks noGrp="1"/>
          </p:cNvSpPr>
          <p:nvPr>
            <p:ph type="dt" sz="half" idx="10"/>
          </p:nvPr>
        </p:nvSpPr>
        <p:spPr/>
        <p:txBody>
          <a:bodyPr/>
          <a:lstStyle/>
          <a:p>
            <a:fld id="{1788A07E-E293-4D48-854F-47C922A2F92F}" type="datetimeFigureOut">
              <a:rPr lang="en-US" smtClean="0"/>
              <a:t>10/24/2017</a:t>
            </a:fld>
            <a:endParaRPr lang="en-US"/>
          </a:p>
        </p:txBody>
      </p:sp>
      <p:sp>
        <p:nvSpPr>
          <p:cNvPr id="3" name="Text Placeholder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32" name="Content Placeholder 31"/>
          <p:cNvSpPr>
            <a:spLocks noGrp="1"/>
          </p:cNvSpPr>
          <p:nvPr>
            <p:ph sz="half" idx="2"/>
          </p:nvPr>
        </p:nvSpPr>
        <p:spPr>
          <a:xfrm>
            <a:off x="457200"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4" name="Content Placeholder 33"/>
          <p:cNvSpPr>
            <a:spLocks noGrp="1"/>
          </p:cNvSpPr>
          <p:nvPr>
            <p:ph sz="quarter" idx="4"/>
          </p:nvPr>
        </p:nvSpPr>
        <p:spPr>
          <a:xfrm>
            <a:off x="4649788"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 name="Title 1"/>
          <p:cNvSpPr>
            <a:spLocks noGrp="1"/>
          </p:cNvSpPr>
          <p:nvPr>
            <p:ph type="title"/>
          </p:nvPr>
        </p:nvSpPr>
        <p:spPr>
          <a:xfrm>
            <a:off x="457200" y="155448"/>
            <a:ext cx="8229600" cy="1143000"/>
          </a:xfrm>
        </p:spPr>
        <p:txBody>
          <a:bodyPr anchor="b" anchorCtr="0"/>
          <a:lstStyle>
            <a:lvl1pPr>
              <a:defRPr/>
            </a:lvl1pPr>
          </a:lstStyle>
          <a:p>
            <a:r>
              <a:rPr kumimoji="0" lang="en-US" smtClean="0"/>
              <a:t>Click to edit Master title style</a:t>
            </a:r>
            <a:endParaRPr kumimoji="0" lang="en-US"/>
          </a:p>
        </p:txBody>
      </p:sp>
      <p:sp>
        <p:nvSpPr>
          <p:cNvPr id="12" name="Text Placeholder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cxnSp>
        <p:nvCxnSpPr>
          <p:cNvPr id="10" name="Straight Connector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1788A07E-E293-4D48-854F-47C922A2F92F}" type="datetimeFigureOut">
              <a:rPr lang="en-US" smtClean="0"/>
              <a:t>10/24/2017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75D6480-2005-4599-AA2E-E5393253D737}" type="slidenum">
              <a:rPr lang="en-US" smtClean="0"/>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788A07E-E293-4D48-854F-47C922A2F92F}" type="datetimeFigureOut">
              <a:rPr lang="en-US" smtClean="0"/>
              <a:t>10/24/2017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75D6480-2005-4599-AA2E-E5393253D737}"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 name="Text Placeholder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31" name="Title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8" name="Date Placeholder 7"/>
          <p:cNvSpPr>
            <a:spLocks noGrp="1"/>
          </p:cNvSpPr>
          <p:nvPr>
            <p:ph type="dt" sz="half" idx="14"/>
          </p:nvPr>
        </p:nvSpPr>
        <p:spPr/>
        <p:txBody>
          <a:bodyPr/>
          <a:lstStyle/>
          <a:p>
            <a:fld id="{1788A07E-E293-4D48-854F-47C922A2F92F}" type="datetimeFigureOut">
              <a:rPr lang="en-US" smtClean="0"/>
              <a:t>10/24/2017</a:t>
            </a:fld>
            <a:endParaRPr lang="en-US"/>
          </a:p>
        </p:txBody>
      </p:sp>
      <p:sp>
        <p:nvSpPr>
          <p:cNvPr id="9" name="Slide Number Placeholder 8"/>
          <p:cNvSpPr>
            <a:spLocks noGrp="1"/>
          </p:cNvSpPr>
          <p:nvPr>
            <p:ph type="sldNum" sz="quarter" idx="15"/>
          </p:nvPr>
        </p:nvSpPr>
        <p:spPr/>
        <p:txBody>
          <a:bodyPr/>
          <a:lstStyle/>
          <a:p>
            <a:fld id="{D75D6480-2005-4599-AA2E-E5393253D737}" type="slidenum">
              <a:rPr lang="en-US" smtClean="0"/>
              <a:t>‹#›</a:t>
            </a:fld>
            <a:endParaRPr lang="en-US"/>
          </a:p>
        </p:txBody>
      </p:sp>
      <p:sp>
        <p:nvSpPr>
          <p:cNvPr id="10" name="Footer Placeholder 9"/>
          <p:cNvSpPr>
            <a:spLocks noGrp="1"/>
          </p:cNvSpPr>
          <p:nvPr>
            <p:ph type="ftr" sz="quarter" idx="16"/>
          </p:nvPr>
        </p:nvSpPr>
        <p:spPr/>
        <p:txBody>
          <a:body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n-US" smtClean="0"/>
              <a:t>Click icon to add picture</a:t>
            </a:r>
            <a:endParaRPr kumimoji="0" lang="en-US"/>
          </a:p>
        </p:txBody>
      </p:sp>
      <p:sp>
        <p:nvSpPr>
          <p:cNvPr id="4" name="Text Placeholder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p:txBody>
          <a:bodyPr/>
          <a:lstStyle/>
          <a:p>
            <a:fld id="{1788A07E-E293-4D48-854F-47C922A2F92F}" type="datetimeFigureOut">
              <a:rPr lang="en-US" smtClean="0"/>
              <a:t>10/24/2017</a:t>
            </a:fld>
            <a:endParaRPr lang="en-US"/>
          </a:p>
        </p:txBody>
      </p:sp>
      <p:sp>
        <p:nvSpPr>
          <p:cNvPr id="9" name="Slide Number Placeholder 8"/>
          <p:cNvSpPr>
            <a:spLocks noGrp="1"/>
          </p:cNvSpPr>
          <p:nvPr>
            <p:ph type="sldNum" sz="quarter" idx="11"/>
          </p:nvPr>
        </p:nvSpPr>
        <p:spPr/>
        <p:txBody>
          <a:bodyPr/>
          <a:lstStyle/>
          <a:p>
            <a:fld id="{D75D6480-2005-4599-AA2E-E5393253D737}" type="slidenum">
              <a:rPr lang="en-US" smtClean="0"/>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1788A07E-E293-4D48-854F-47C922A2F92F}" type="datetimeFigureOut">
              <a:rPr lang="en-US" smtClean="0"/>
              <a:t>10/24/2017</a:t>
            </a:fld>
            <a:endParaRPr lang="en-US"/>
          </a:p>
        </p:txBody>
      </p:sp>
      <p:sp>
        <p:nvSpPr>
          <p:cNvPr id="10" name="Footer Placeholder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en-US"/>
          </a:p>
        </p:txBody>
      </p:sp>
      <p:sp>
        <p:nvSpPr>
          <p:cNvPr id="22" name="Slide Number Placeholder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D75D6480-2005-4599-AA2E-E5393253D737}" type="slidenum">
              <a:rPr lang="en-US" smtClean="0"/>
              <a:t>‹#›</a:t>
            </a:fld>
            <a:endParaRPr lang="en-US"/>
          </a:p>
        </p:txBody>
      </p:sp>
      <p:sp>
        <p:nvSpPr>
          <p:cNvPr id="5" name="Title Placeholder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n-US" smtClean="0"/>
              <a:t>Click to edit Master title style</a:t>
            </a:r>
            <a:endParaRPr kumimoji="0" lang="en-US"/>
          </a:p>
        </p:txBody>
      </p:sp>
    </p:spTree>
  </p:cSld>
  <p:clrMap bg1="dk1" tx1="lt1" bg2="dk2" tx2="lt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152400"/>
            <a:ext cx="8229600" cy="6248400"/>
          </a:xfrm>
        </p:spPr>
        <p:txBody>
          <a:bodyPr>
            <a:normAutofit/>
          </a:bodyPr>
          <a:lstStyle/>
          <a:p>
            <a:r>
              <a:rPr lang="en-US" sz="3600" b="1" dirty="0" smtClean="0">
                <a:effectLst/>
                <a:latin typeface="Papyrus" panose="03070502060502030205" pitchFamily="66" charset="0"/>
              </a:rPr>
              <a:t>Before Oedipus came to Thebes, a “stern songstress”, the Sphinx, lay </a:t>
            </a:r>
            <a:r>
              <a:rPr lang="en-US" sz="3600" b="1" dirty="0">
                <a:effectLst/>
                <a:latin typeface="Papyrus" panose="03070502060502030205" pitchFamily="66" charset="0"/>
              </a:rPr>
              <a:t>crouched on top of a rock, stopping all </a:t>
            </a:r>
            <a:r>
              <a:rPr lang="en-US" sz="3600" b="1" dirty="0">
                <a:effectLst/>
                <a:latin typeface="Papyrus" panose="03070502060502030205" pitchFamily="66" charset="0"/>
              </a:rPr>
              <a:t>travellers</a:t>
            </a:r>
            <a:r>
              <a:rPr lang="en-US" sz="3600" b="1" dirty="0">
                <a:effectLst/>
                <a:latin typeface="Papyrus" panose="03070502060502030205" pitchFamily="66" charset="0"/>
              </a:rPr>
              <a:t> to ask them a riddle.</a:t>
            </a:r>
            <a:r>
              <a:rPr lang="en-US" sz="3600" b="1" dirty="0">
                <a:effectLst/>
              </a:rPr>
              <a:t> </a:t>
            </a:r>
            <a:r>
              <a:rPr lang="en-US" sz="3600" b="1" dirty="0">
                <a:effectLst/>
                <a:latin typeface="Papyrus" panose="03070502060502030205" pitchFamily="66" charset="0"/>
              </a:rPr>
              <a:t>Any traveller who solved the riddle could pass; but those who failed were killed.  When Oedipus approached the Sphinx, no one had yet solved the puzzle. </a:t>
            </a:r>
            <a:r>
              <a:rPr lang="en-US" sz="3600" b="1" dirty="0">
                <a:effectLst/>
                <a:latin typeface="Papyrus" panose="03070502060502030205" pitchFamily="66" charset="0"/>
              </a:rPr>
              <a:t>The city had become a prison; </a:t>
            </a:r>
            <a:r>
              <a:rPr lang="en-US" sz="3600" b="1" dirty="0" smtClean="0">
                <a:effectLst/>
                <a:latin typeface="Papyrus" panose="03070502060502030205" pitchFamily="66" charset="0"/>
              </a:rPr>
              <a:t>its </a:t>
            </a:r>
            <a:r>
              <a:rPr lang="en-US" sz="3600" b="1" dirty="0">
                <a:effectLst/>
                <a:latin typeface="Papyrus" panose="03070502060502030205" pitchFamily="66" charset="0"/>
              </a:rPr>
              <a:t>citizens were afraid to leave, and no one could enter. </a:t>
            </a:r>
            <a:endParaRPr lang="en-US" sz="3600" dirty="0">
              <a:latin typeface="Papyrus" panose="03070502060502030205" pitchFamily="66" charset="0"/>
            </a:endParaRPr>
          </a:p>
        </p:txBody>
      </p:sp>
    </p:spTree>
    <p:extLst>
      <p:ext uri="{BB962C8B-B14F-4D97-AF65-F5344CB8AC3E}">
        <p14:creationId xmlns:p14="http://schemas.microsoft.com/office/powerpoint/2010/main" val="3700007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800600"/>
            <a:ext cx="8229600" cy="1219200"/>
          </a:xfrm>
        </p:spPr>
        <p:txBody>
          <a:bodyPr>
            <a:noAutofit/>
          </a:bodyPr>
          <a:lstStyle/>
          <a:p>
            <a:r>
              <a:rPr lang="en-US" sz="3600" b="1" dirty="0">
                <a:effectLst/>
                <a:latin typeface="Papyrus" panose="03070502060502030205" pitchFamily="66" charset="0"/>
              </a:rPr>
              <a:t>When Oedipus  solved the riddle, the Sphinx </a:t>
            </a:r>
            <a:r>
              <a:rPr lang="en-US" sz="3600" b="1" dirty="0" smtClean="0">
                <a:effectLst/>
                <a:latin typeface="Papyrus" panose="03070502060502030205" pitchFamily="66" charset="0"/>
              </a:rPr>
              <a:t>was </a:t>
            </a:r>
            <a:r>
              <a:rPr lang="en-US" sz="3600" b="1" dirty="0">
                <a:effectLst/>
                <a:latin typeface="Papyrus" panose="03070502060502030205" pitchFamily="66" charset="0"/>
              </a:rPr>
              <a:t>so outraged </a:t>
            </a:r>
            <a:r>
              <a:rPr lang="en-US" sz="3600" b="1" dirty="0" smtClean="0">
                <a:effectLst/>
                <a:latin typeface="Papyrus" panose="03070502060502030205" pitchFamily="66" charset="0"/>
              </a:rPr>
              <a:t>that </a:t>
            </a:r>
            <a:r>
              <a:rPr lang="en-US" sz="3600" b="1" dirty="0">
                <a:effectLst/>
                <a:latin typeface="Papyrus" panose="03070502060502030205" pitchFamily="66" charset="0"/>
              </a:rPr>
              <a:t>she threw herself off the rock to her death.</a:t>
            </a:r>
            <a:r>
              <a:rPr lang="en-US" sz="3600" dirty="0">
                <a:effectLst/>
                <a:latin typeface="Papyrus" panose="03070502060502030205" pitchFamily="66" charset="0"/>
              </a:rPr>
              <a:t/>
            </a:r>
            <a:br>
              <a:rPr lang="en-US" sz="3600" dirty="0">
                <a:effectLst/>
                <a:latin typeface="Papyrus" panose="03070502060502030205" pitchFamily="66" charset="0"/>
              </a:rPr>
            </a:br>
            <a:r>
              <a:rPr lang="en-US" sz="3600" b="1" dirty="0" smtClean="0">
                <a:effectLst/>
                <a:latin typeface="Papyrus" panose="03070502060502030205" pitchFamily="66" charset="0"/>
              </a:rPr>
              <a:t>The people </a:t>
            </a:r>
            <a:r>
              <a:rPr lang="en-US" sz="3600" b="1" dirty="0">
                <a:effectLst/>
                <a:latin typeface="Papyrus" panose="03070502060502030205" pitchFamily="66" charset="0"/>
              </a:rPr>
              <a:t>of Thebes showed their thanks to Oedipus by making him </a:t>
            </a:r>
            <a:r>
              <a:rPr lang="en-US" sz="3600" b="1" dirty="0" smtClean="0">
                <a:effectLst/>
                <a:latin typeface="Papyrus" panose="03070502060502030205" pitchFamily="66" charset="0"/>
              </a:rPr>
              <a:t>king and giving him the hand of Jocasta.</a:t>
            </a:r>
            <a:r>
              <a:rPr lang="en-US" sz="3600" dirty="0">
                <a:effectLst/>
                <a:latin typeface="Papyrus" panose="03070502060502030205" pitchFamily="66" charset="0"/>
              </a:rPr>
              <a:t/>
            </a:r>
            <a:br>
              <a:rPr lang="en-US" sz="3600" dirty="0">
                <a:effectLst/>
                <a:latin typeface="Papyrus" panose="03070502060502030205" pitchFamily="66" charset="0"/>
              </a:rPr>
            </a:br>
            <a:r>
              <a:rPr lang="en-US" sz="3600" b="1" dirty="0" smtClean="0">
                <a:effectLst/>
                <a:latin typeface="Papyrus" panose="03070502060502030205" pitchFamily="66" charset="0"/>
              </a:rPr>
              <a:t>, Little </a:t>
            </a:r>
            <a:r>
              <a:rPr lang="en-US" sz="3600" b="1" dirty="0">
                <a:effectLst/>
                <a:latin typeface="Papyrus" panose="03070502060502030205" pitchFamily="66" charset="0"/>
              </a:rPr>
              <a:t>did the Thebans know, their deliverer was the one who would bring them to ruin.</a:t>
            </a:r>
            <a:endParaRPr lang="en-US" sz="3600" dirty="0">
              <a:latin typeface="Papyrus" panose="03070502060502030205" pitchFamily="66" charset="0"/>
            </a:endParaRPr>
          </a:p>
        </p:txBody>
      </p:sp>
    </p:spTree>
    <p:extLst>
      <p:ext uri="{BB962C8B-B14F-4D97-AF65-F5344CB8AC3E}">
        <p14:creationId xmlns:p14="http://schemas.microsoft.com/office/powerpoint/2010/main" val="14735145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1"/>
          </p:nvPr>
        </p:nvSpPr>
        <p:spPr/>
        <p:txBody>
          <a:bodyPr/>
          <a:lstStyle/>
          <a:p>
            <a:r>
              <a:rPr lang="en-US" dirty="0">
                <a:latin typeface="Papyrus" panose="03070502060502030205" pitchFamily="66" charset="0"/>
              </a:rPr>
              <a:t> </a:t>
            </a:r>
            <a:r>
              <a:rPr lang="en-US" sz="3600" dirty="0">
                <a:latin typeface="Papyrus" panose="03070502060502030205" pitchFamily="66" charset="0"/>
              </a:rPr>
              <a:t>"What is the creature that walks on four legs in the morning, two legs at noon and three in the evening?"</a:t>
            </a:r>
          </a:p>
          <a:p>
            <a:endParaRPr lang="en-US" dirty="0"/>
          </a:p>
        </p:txBody>
      </p:sp>
      <p:sp>
        <p:nvSpPr>
          <p:cNvPr id="3" name="Title 2"/>
          <p:cNvSpPr>
            <a:spLocks noGrp="1"/>
          </p:cNvSpPr>
          <p:nvPr>
            <p:ph type="ctrTitle"/>
          </p:nvPr>
        </p:nvSpPr>
        <p:spPr/>
        <p:txBody>
          <a:bodyPr/>
          <a:lstStyle/>
          <a:p>
            <a:r>
              <a:rPr lang="en-US" dirty="0" smtClean="0">
                <a:latin typeface="Papyrus" panose="03070502060502030205" pitchFamily="66" charset="0"/>
              </a:rPr>
              <a:t>Can you solve the Riddle of the Sphinx?</a:t>
            </a:r>
            <a:endParaRPr lang="en-US" dirty="0">
              <a:latin typeface="Papyrus" panose="03070502060502030205" pitchFamily="66" charset="0"/>
            </a:endParaRPr>
          </a:p>
        </p:txBody>
      </p:sp>
    </p:spTree>
    <p:extLst>
      <p:ext uri="{BB962C8B-B14F-4D97-AF65-F5344CB8AC3E}">
        <p14:creationId xmlns:p14="http://schemas.microsoft.com/office/powerpoint/2010/main" val="33424824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3810000"/>
            <a:ext cx="8229600" cy="1219200"/>
          </a:xfrm>
        </p:spPr>
        <p:txBody>
          <a:bodyPr>
            <a:normAutofit fontScale="90000"/>
          </a:bodyPr>
          <a:lstStyle/>
          <a:p>
            <a:r>
              <a:rPr lang="en-US" b="1" dirty="0">
                <a:effectLst/>
                <a:latin typeface="Papyrus" panose="03070502060502030205" pitchFamily="66" charset="0"/>
              </a:rPr>
              <a:t>Oedipus thought a moment. </a:t>
            </a:r>
            <a:r>
              <a:rPr lang="en-US" b="1" dirty="0">
                <a:effectLst/>
                <a:latin typeface="Papyrus" panose="03070502060502030205" pitchFamily="66" charset="0"/>
              </a:rPr>
              <a:t>Then he replied "The answer is Man.</a:t>
            </a:r>
            <a:r>
              <a:rPr lang="en-US" dirty="0">
                <a:effectLst/>
                <a:latin typeface="Papyrus" panose="03070502060502030205" pitchFamily="66" charset="0"/>
              </a:rPr>
              <a:t>"</a:t>
            </a:r>
            <a:br>
              <a:rPr lang="en-US" dirty="0">
                <a:effectLst/>
                <a:latin typeface="Papyrus" panose="03070502060502030205" pitchFamily="66" charset="0"/>
              </a:rPr>
            </a:br>
            <a:r>
              <a:rPr lang="en-US" b="1" dirty="0">
                <a:effectLst/>
                <a:latin typeface="Papyrus" panose="03070502060502030205" pitchFamily="66" charset="0"/>
              </a:rPr>
              <a:t>"In childhood he creeps on hands and knees, in manhood he walks upright, and in old age he walks with the aid of a cane."</a:t>
            </a:r>
            <a:r>
              <a:rPr lang="en-US" dirty="0">
                <a:effectLst/>
                <a:latin typeface="Papyrus" panose="03070502060502030205" pitchFamily="66" charset="0"/>
              </a:rPr>
              <a:t/>
            </a:r>
            <a:br>
              <a:rPr lang="en-US" dirty="0">
                <a:effectLst/>
                <a:latin typeface="Papyrus" panose="03070502060502030205" pitchFamily="66" charset="0"/>
              </a:rPr>
            </a:br>
            <a:endParaRPr lang="en-US" dirty="0">
              <a:latin typeface="Papyrus" panose="03070502060502030205" pitchFamily="66" charset="0"/>
            </a:endParaRPr>
          </a:p>
        </p:txBody>
      </p:sp>
    </p:spTree>
    <p:extLst>
      <p:ext uri="{BB962C8B-B14F-4D97-AF65-F5344CB8AC3E}">
        <p14:creationId xmlns:p14="http://schemas.microsoft.com/office/powerpoint/2010/main" val="2069461527"/>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er">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15</TotalTime>
  <Words>97</Words>
  <Application>Microsoft Office PowerPoint</Application>
  <PresentationFormat>On-screen Show (4:3)</PresentationFormat>
  <Paragraphs>5</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Paper</vt:lpstr>
      <vt:lpstr>Before Oedipus came to Thebes, a “stern songstress”, the Sphinx, lay crouched on top of a rock, stopping all travellers to ask them a riddle. Any traveller who solved the riddle could pass; but those who failed were killed.  When Oedipus approached the Sphinx, no one had yet solved the puzzle. The city had become a prison; its citizens were afraid to leave, and no one could enter. </vt:lpstr>
      <vt:lpstr>When Oedipus  solved the riddle, the Sphinx was so outraged that she threw herself off the rock to her death. The people of Thebes showed their thanks to Oedipus by making him king and giving him the hand of Jocasta. , Little did the Thebans know, their deliverer was the one who would bring them to ruin.</vt:lpstr>
      <vt:lpstr>Can you solve the Riddle of the Sphinx?</vt:lpstr>
      <vt:lpstr>Oedipus thought a moment. Then he replied "The answer is Man." "In childhood he creeps on hands and knees, in manhood he walks upright, and in old age he walks with the aid of a cane." </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Riddle of the Sphinx</dc:title>
  <dc:creator>Coy, Heather</dc:creator>
  <cp:lastModifiedBy>Coy, Heather</cp:lastModifiedBy>
  <cp:revision>3</cp:revision>
  <dcterms:created xsi:type="dcterms:W3CDTF">2017-10-23T19:14:05Z</dcterms:created>
  <dcterms:modified xsi:type="dcterms:W3CDTF">2017-10-24T16:41:56Z</dcterms:modified>
</cp:coreProperties>
</file>